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7" r:id="rId13"/>
    <p:sldId id="268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FF"/>
    <a:srgbClr val="623B19"/>
    <a:srgbClr val="000000"/>
    <a:srgbClr val="4B2866"/>
    <a:srgbClr val="7937AA"/>
    <a:srgbClr val="FF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41" y="7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26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047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605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3707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21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869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9340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761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546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4827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94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275777-7C54-4A7B-AC84-60BFDB51E8FB}" type="datetimeFigureOut">
              <a:rPr lang="zh-TW" altLang="en-US" smtClean="0"/>
              <a:t>2021/4/7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73252-1A2F-4577-B8BF-7095ACA9CC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18935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slide" Target="slide10.xml"/><Relationship Id="rId4" Type="http://schemas.openxmlformats.org/officeDocument/2006/relationships/slide" Target="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9" b="11578"/>
          <a:stretch/>
        </p:blipFill>
        <p:spPr>
          <a:xfrm>
            <a:off x="0" y="-12701"/>
            <a:ext cx="12192000" cy="688340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90500" y="4059534"/>
            <a:ext cx="7099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5400" b="1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黑夜中絕不消失的光亮</a:t>
            </a:r>
            <a:endParaRPr lang="zh-TW" altLang="en-US" sz="5400" b="1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90500" y="4899192"/>
            <a:ext cx="7848600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lang="zh-TW" altLang="en-US" sz="28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台鐵太魯閣</a:t>
            </a:r>
            <a:r>
              <a:rPr lang="en-US" altLang="zh-TW" sz="28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408</a:t>
            </a:r>
            <a:r>
              <a:rPr lang="zh-TW" altLang="en-US" sz="28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車次列車翻覆後</a:t>
            </a:r>
            <a:endParaRPr lang="en-US" altLang="zh-TW" sz="2800" dirty="0" smtClean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800"/>
              </a:lnSpc>
            </a:pPr>
            <a:r>
              <a:rPr lang="zh-TW" altLang="en-US" sz="2800" dirty="0" smtClean="0"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法務部相關作為說明</a:t>
            </a:r>
            <a:endParaRPr lang="zh-TW" altLang="en-US" sz="2800" dirty="0"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2032" y="254000"/>
            <a:ext cx="800597" cy="93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610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49083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529756"/>
              </p:ext>
            </p:extLst>
          </p:nvPr>
        </p:nvGraphicFramePr>
        <p:xfrm>
          <a:off x="2603501" y="1504827"/>
          <a:ext cx="9241028" cy="43586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5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5867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強制處分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3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搜索</a:t>
                      </a:r>
                      <a:r>
                        <a:rPr lang="en-US" altLang="zh-TW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處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，並經被告同意扣得文件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批，並以被告有串證逃亡之虞向法院聲請羈押禁見。</a:t>
                      </a:r>
                    </a:p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即時抗告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日法院裁定交保，檢方提抗告，花蓮高分院撤銷後，花蓮地院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日上午以有事實足認被告有滅證或串證之虞，裁定羈押禁見。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  <a:alpha val="39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54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49083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379422"/>
              </p:ext>
            </p:extLst>
          </p:nvPr>
        </p:nvGraphicFramePr>
        <p:xfrm>
          <a:off x="2515011" y="1853380"/>
          <a:ext cx="9241028" cy="3505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25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296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究責進度</a:t>
                      </a:r>
                      <a:endParaRPr lang="en-US" altLang="zh-TW" sz="2800" b="1" dirty="0" smtClean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  <a:alpha val="3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指揮</a:t>
                      </a: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刑事局、花蓮縣警局、鐵路警察局花蓮分局、調查局、廉政署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調取相關資料，持續蒐證釐清相關責任。</a:t>
                      </a:r>
                    </a:p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單一查詢窗口</a:t>
                      </a: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專線電話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(03-8230159)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及</a:t>
                      </a: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花蓮地檢署</a:t>
                      </a:r>
                      <a:r>
                        <a:rPr lang="en-US" altLang="zh-TW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0402</a:t>
                      </a: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臺鐵事故專案官方帳號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（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LINE ID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：＠</a:t>
                      </a:r>
                      <a:r>
                        <a:rPr lang="en-US" altLang="zh-TW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329tkjav</a:t>
                      </a:r>
                      <a:r>
                        <a:rPr lang="zh-TW" altLang="en-US" sz="2800" b="0" kern="12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）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  <a:alpha val="3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3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58735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130199"/>
              </p:ext>
            </p:extLst>
          </p:nvPr>
        </p:nvGraphicFramePr>
        <p:xfrm>
          <a:off x="2985289" y="163898"/>
          <a:ext cx="9011640" cy="66901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568">
                  <a:extLst>
                    <a:ext uri="{9D8B030D-6E8A-4147-A177-3AD203B41FA5}">
                      <a16:colId xmlns:a16="http://schemas.microsoft.com/office/drawing/2014/main" val="3715882363"/>
                    </a:ext>
                  </a:extLst>
                </a:gridCol>
                <a:gridCol w="1350643">
                  <a:extLst>
                    <a:ext uri="{9D8B030D-6E8A-4147-A177-3AD203B41FA5}">
                      <a16:colId xmlns:a16="http://schemas.microsoft.com/office/drawing/2014/main" val="2095523623"/>
                    </a:ext>
                  </a:extLst>
                </a:gridCol>
                <a:gridCol w="4145318">
                  <a:extLst>
                    <a:ext uri="{9D8B030D-6E8A-4147-A177-3AD203B41FA5}">
                      <a16:colId xmlns:a16="http://schemas.microsoft.com/office/drawing/2014/main" val="2040769137"/>
                    </a:ext>
                  </a:extLst>
                </a:gridCol>
                <a:gridCol w="2327111">
                  <a:extLst>
                    <a:ext uri="{9D8B030D-6E8A-4147-A177-3AD203B41FA5}">
                      <a16:colId xmlns:a16="http://schemas.microsoft.com/office/drawing/2014/main" val="4097915773"/>
                    </a:ext>
                  </a:extLst>
                </a:gridCol>
              </a:tblGrid>
              <a:tr h="273144">
                <a:tc grid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機關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工作事項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3254671934"/>
                  </a:ext>
                </a:extLst>
              </a:tr>
              <a:tr h="895095">
                <a:tc rowSpan="8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檢察機關</a:t>
                      </a:r>
                    </a:p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(176)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臺高檢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署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協調其他地檢署支援花蓮地檢署、慰問被害人家屬及志工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檢察長等</a:t>
                      </a: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64784593"/>
                  </a:ext>
                </a:extLst>
              </a:tr>
              <a:tr h="8943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花蓮高分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協調臺東地檢署支援花蓮地檢署、慰問被害人家屬及志工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檢察長等</a:t>
                      </a: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1210318417"/>
                  </a:ext>
                </a:extLst>
              </a:tr>
              <a:tr h="117303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花蓮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地檢署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120)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刑事案件偵辦、現場蒐證、相驗、拍照、採指紋、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DNA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建檔、搜索扣押、聲請羈押、慰問被害者家屬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</a:t>
                      </a:r>
                      <a:r>
                        <a:rPr lang="zh-TW" sz="2000" b="1" kern="1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檢察長</a:t>
                      </a:r>
                      <a:r>
                        <a:rPr lang="zh-TW" altLang="en-US" sz="2000" b="1" kern="1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起</a:t>
                      </a:r>
                      <a:r>
                        <a:rPr lang="zh-TW" sz="2000" b="1" kern="100" dirty="0" smtClean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全體</a:t>
                      </a: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同仁及犯保志工，共</a:t>
                      </a:r>
                      <a:r>
                        <a:rPr lang="en-US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120</a:t>
                      </a: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400418863"/>
                  </a:ext>
                </a:extLst>
              </a:tr>
              <a:tr h="2731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臺北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地檢署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協助相驗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082238710"/>
                  </a:ext>
                </a:extLst>
              </a:tr>
              <a:tr h="3113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指認中心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453613155"/>
                  </a:ext>
                </a:extLst>
              </a:tr>
              <a:tr h="2731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臺東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地檢署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協助相驗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4271716100"/>
                  </a:ext>
                </a:extLst>
              </a:tr>
              <a:tr h="31136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指認中心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97904627"/>
                  </a:ext>
                </a:extLst>
              </a:tr>
              <a:tr h="40074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宜蘭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地檢署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協助相驗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3227176681"/>
                  </a:ext>
                </a:extLst>
              </a:tr>
              <a:tr h="273144">
                <a:tc grid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法醫研究所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協助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DNA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檢驗及比對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2103135314"/>
                  </a:ext>
                </a:extLst>
              </a:tr>
              <a:tr h="583731">
                <a:tc gridSpan="2"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檢察司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進駐中央災變中心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: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0402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下午</a:t>
                      </a: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0630</a:t>
                      </a: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迄今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檢察司司長及主任檢察官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，共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8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59336" marR="59336" marT="0" marB="0"/>
                </a:tc>
                <a:extLst>
                  <a:ext uri="{0D108BD9-81ED-4DB2-BD59-A6C34878D82A}">
                    <a16:rowId xmlns:a16="http://schemas.microsoft.com/office/drawing/2014/main" val="1926922222"/>
                  </a:ext>
                </a:extLst>
              </a:tr>
            </a:tbl>
          </a:graphicData>
        </a:graphic>
      </p:graphicFrame>
      <p:grpSp>
        <p:nvGrpSpPr>
          <p:cNvPr id="7" name="群組 6"/>
          <p:cNvGrpSpPr/>
          <p:nvPr/>
        </p:nvGrpSpPr>
        <p:grpSpPr>
          <a:xfrm>
            <a:off x="2218226" y="2915855"/>
            <a:ext cx="2003145" cy="1814871"/>
            <a:chOff x="2218226" y="2915855"/>
            <a:chExt cx="2003145" cy="1814871"/>
          </a:xfrm>
        </p:grpSpPr>
        <p:sp>
          <p:nvSpPr>
            <p:cNvPr id="5" name="爆炸 1 4"/>
            <p:cNvSpPr/>
            <p:nvPr/>
          </p:nvSpPr>
          <p:spPr>
            <a:xfrm rot="21128532">
              <a:off x="2218226" y="2915855"/>
              <a:ext cx="2003145" cy="1814871"/>
            </a:xfrm>
            <a:prstGeom prst="irregularSeal1">
              <a:avLst/>
            </a:prstGeom>
            <a:solidFill>
              <a:srgbClr val="FFFF00"/>
            </a:solidFill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" name="文字方塊 5"/>
            <p:cNvSpPr txBox="1"/>
            <p:nvPr/>
          </p:nvSpPr>
          <p:spPr>
            <a:xfrm rot="21078146">
              <a:off x="2449312" y="3515805"/>
              <a:ext cx="164726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共</a:t>
              </a:r>
              <a:r>
                <a:rPr lang="en-US" altLang="zh-TW" sz="2800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200</a:t>
              </a:r>
              <a:r>
                <a:rPr lang="zh-TW" altLang="en-US" sz="2800" b="1" dirty="0" smtClean="0">
                  <a:solidFill>
                    <a:srgbClr val="C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</a:t>
              </a:r>
              <a:endParaRPr lang="zh-TW" altLang="en-US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303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58735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2832889" y="2628723"/>
            <a:ext cx="817087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en-US" sz="2800" b="1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儘速確認不幸罹難者姓名、身分，讓往生者安息。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en-US" sz="2800" b="1" kern="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查究</a:t>
            </a:r>
            <a:r>
              <a:rPr lang="zh-TW" altLang="en-US" sz="2800" b="1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刑責</a:t>
            </a:r>
            <a:r>
              <a:rPr lang="zh-TW" altLang="en-US" sz="2800" b="1" kern="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endParaRPr lang="en-US" altLang="zh-TW" sz="2800" b="1" kern="100" dirty="0" smtClean="0">
              <a:effectLst>
                <a:glow rad="101600">
                  <a:schemeClr val="bg1">
                    <a:alpha val="60000"/>
                  </a:schemeClr>
                </a:glow>
              </a:effectLst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800" kern="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</a:t>
            </a:r>
            <a:r>
              <a:rPr lang="en-US" altLang="zh-TW" sz="2800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2800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迅速立即啟動傳喚約談被告及相關人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TW" sz="2800" kern="100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</a:t>
            </a:r>
            <a:r>
              <a:rPr lang="en-US" altLang="zh-TW" sz="2800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.</a:t>
            </a:r>
            <a:r>
              <a:rPr lang="zh-TW" altLang="en-US" sz="2800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保全證據，釐清事實真相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p"/>
            </a:pPr>
            <a:r>
              <a:rPr lang="zh-TW" altLang="en-US" sz="2800" b="1" kern="1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關懷被害人家屬</a:t>
            </a:r>
          </a:p>
        </p:txBody>
      </p:sp>
    </p:spTree>
    <p:extLst>
      <p:ext uri="{BB962C8B-B14F-4D97-AF65-F5344CB8AC3E}">
        <p14:creationId xmlns:p14="http://schemas.microsoft.com/office/powerpoint/2010/main" val="59855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查明</a:t>
            </a: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刑責</a:t>
            </a:r>
            <a:endParaRPr lang="zh-TW" altLang="en-US" sz="28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cxnSp>
        <p:nvCxnSpPr>
          <p:cNvPr id="17" name="肘形接點 16"/>
          <p:cNvCxnSpPr>
            <a:stCxn id="9" idx="3"/>
            <a:endCxn id="16" idx="1"/>
          </p:cNvCxnSpPr>
          <p:nvPr/>
        </p:nvCxnSpPr>
        <p:spPr>
          <a:xfrm flipV="1">
            <a:off x="1927123" y="2044814"/>
            <a:ext cx="771241" cy="381296"/>
          </a:xfrm>
          <a:prstGeom prst="bentConnector3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16076" y="1978571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剪去單一角落矩形 18"/>
          <p:cNvSpPr/>
          <p:nvPr/>
        </p:nvSpPr>
        <p:spPr>
          <a:xfrm>
            <a:off x="2913888" y="2064774"/>
            <a:ext cx="9046464" cy="1796026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698364" y="1727822"/>
            <a:ext cx="2455649" cy="63398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統一指揮調度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3108960" y="2555907"/>
            <a:ext cx="8851392" cy="111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法務部蔡部長非常重視，責成臺灣高等檢察署邢泰釗檢察長協調調度。</a:t>
            </a:r>
          </a:p>
        </p:txBody>
      </p:sp>
      <p:sp>
        <p:nvSpPr>
          <p:cNvPr id="21" name="剪去單一角落矩形 20"/>
          <p:cNvSpPr/>
          <p:nvPr/>
        </p:nvSpPr>
        <p:spPr>
          <a:xfrm>
            <a:off x="2798065" y="4351932"/>
            <a:ext cx="9046464" cy="2296927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2582541" y="4014981"/>
            <a:ext cx="2455649" cy="633984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緊急應變小組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3108960" y="4826492"/>
            <a:ext cx="8851392" cy="1655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花蓮地檢署俞秀端檢察長開啟緊急應變機制，立即指示主任檢察官周芳怡、主任檢察官曾開源及相關人員處理本件重大事故相關事宜。</a:t>
            </a:r>
          </a:p>
        </p:txBody>
      </p:sp>
      <p:sp>
        <p:nvSpPr>
          <p:cNvPr id="20" name="五邊形 19">
            <a:hlinkClick r:id="rId8" action="ppaction://hlinksldjump"/>
          </p:cNvPr>
          <p:cNvSpPr/>
          <p:nvPr/>
        </p:nvSpPr>
        <p:spPr>
          <a:xfrm>
            <a:off x="10983797" y="6189949"/>
            <a:ext cx="548640" cy="585020"/>
          </a:xfrm>
          <a:prstGeom prst="homePlat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肘形接點 24"/>
          <p:cNvCxnSpPr>
            <a:stCxn id="9" idx="3"/>
            <a:endCxn id="22" idx="1"/>
          </p:cNvCxnSpPr>
          <p:nvPr/>
        </p:nvCxnSpPr>
        <p:spPr>
          <a:xfrm>
            <a:off x="1927123" y="2426110"/>
            <a:ext cx="655418" cy="1905863"/>
          </a:xfrm>
          <a:prstGeom prst="bentConnector3">
            <a:avLst>
              <a:gd name="adj1" fmla="val 59688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86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16" grpId="0" animBg="1"/>
      <p:bldP spid="15" grpId="0"/>
      <p:bldP spid="21" grpId="0" animBg="1"/>
      <p:bldP spid="22" grpId="0" animBg="1"/>
      <p:bldP spid="2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cxnSp>
        <p:nvCxnSpPr>
          <p:cNvPr id="17" name="肘形接點 16"/>
          <p:cNvCxnSpPr>
            <a:stCxn id="9" idx="3"/>
            <a:endCxn id="16" idx="1"/>
          </p:cNvCxnSpPr>
          <p:nvPr/>
        </p:nvCxnSpPr>
        <p:spPr>
          <a:xfrm flipV="1">
            <a:off x="1927123" y="2044814"/>
            <a:ext cx="771241" cy="381296"/>
          </a:xfrm>
          <a:prstGeom prst="bentConnector3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16076" y="1978571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剪去單一角落矩形 18"/>
          <p:cNvSpPr/>
          <p:nvPr/>
        </p:nvSpPr>
        <p:spPr>
          <a:xfrm>
            <a:off x="2913888" y="2064774"/>
            <a:ext cx="9046464" cy="2910349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698364" y="1727822"/>
            <a:ext cx="2455649" cy="63398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設立聯繫窗口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3108960" y="2555907"/>
            <a:ext cx="8851392" cy="21945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行政院「</a:t>
            </a:r>
            <a:r>
              <a:rPr lang="en-US" altLang="zh-TW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0402</a:t>
            </a: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臺鐵</a:t>
            </a:r>
            <a:r>
              <a:rPr lang="en-US" altLang="zh-TW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408</a:t>
            </a: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次太魯閣號事故 陸上重大交通事故中央災害應變中心」成立，檢察司長率同（主任）檢察官進駐，居間聯繫花蓮地檢署與應變中心，並提供法律意見。</a:t>
            </a:r>
          </a:p>
        </p:txBody>
      </p:sp>
      <p:sp>
        <p:nvSpPr>
          <p:cNvPr id="20" name="五邊形 19">
            <a:hlinkClick r:id="rId8" action="ppaction://hlinksldjump"/>
          </p:cNvPr>
          <p:cNvSpPr/>
          <p:nvPr/>
        </p:nvSpPr>
        <p:spPr>
          <a:xfrm>
            <a:off x="10865523" y="4699819"/>
            <a:ext cx="548640" cy="585020"/>
          </a:xfrm>
          <a:prstGeom prst="homePlat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991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5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cxnSp>
        <p:nvCxnSpPr>
          <p:cNvPr id="17" name="肘形接點 16"/>
          <p:cNvCxnSpPr>
            <a:stCxn id="9" idx="3"/>
            <a:endCxn id="16" idx="1"/>
          </p:cNvCxnSpPr>
          <p:nvPr/>
        </p:nvCxnSpPr>
        <p:spPr>
          <a:xfrm flipV="1">
            <a:off x="1927123" y="2044814"/>
            <a:ext cx="771241" cy="381296"/>
          </a:xfrm>
          <a:prstGeom prst="bentConnector3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16076" y="1978571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剪去單一角落矩形 18"/>
          <p:cNvSpPr/>
          <p:nvPr/>
        </p:nvSpPr>
        <p:spPr>
          <a:xfrm>
            <a:off x="2913888" y="2064774"/>
            <a:ext cx="9046464" cy="1796026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698364" y="1727822"/>
            <a:ext cx="2455649" cy="63398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進駐事故現場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3108960" y="2555907"/>
            <a:ext cx="8851392" cy="111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曾開源主任檢察官於第一時間率同檢察官赴現場指揮處理，封鎖現場追查事故原因。</a:t>
            </a:r>
          </a:p>
        </p:txBody>
      </p:sp>
      <p:sp>
        <p:nvSpPr>
          <p:cNvPr id="21" name="剪去單一角落矩形 20"/>
          <p:cNvSpPr/>
          <p:nvPr/>
        </p:nvSpPr>
        <p:spPr>
          <a:xfrm>
            <a:off x="2798065" y="4351932"/>
            <a:ext cx="9046464" cy="1769735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矩形 21"/>
          <p:cNvSpPr/>
          <p:nvPr/>
        </p:nvSpPr>
        <p:spPr>
          <a:xfrm>
            <a:off x="2582541" y="4014981"/>
            <a:ext cx="2455649" cy="633984"/>
          </a:xfrm>
          <a:prstGeom prst="rect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妥處相驗事宜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3108960" y="4826492"/>
            <a:ext cx="8851392" cy="1117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花蓮地檢署</a:t>
            </a:r>
            <a:r>
              <a:rPr lang="en-US" altLang="zh-TW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組檢察官，高檢署亦協調臺北、宜蘭、臺東地檢署支援，</a:t>
            </a:r>
            <a:r>
              <a:rPr lang="en-US" altLang="zh-TW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小時辦理相驗工作。</a:t>
            </a:r>
          </a:p>
        </p:txBody>
      </p:sp>
      <p:sp>
        <p:nvSpPr>
          <p:cNvPr id="20" name="五邊形 19">
            <a:hlinkClick r:id="rId8" action="ppaction://hlinksldjump"/>
          </p:cNvPr>
          <p:cNvSpPr/>
          <p:nvPr/>
        </p:nvSpPr>
        <p:spPr>
          <a:xfrm>
            <a:off x="10865523" y="5833389"/>
            <a:ext cx="548640" cy="585020"/>
          </a:xfrm>
          <a:prstGeom prst="homePlate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5" name="肘形接點 24"/>
          <p:cNvCxnSpPr>
            <a:stCxn id="9" idx="3"/>
            <a:endCxn id="22" idx="1"/>
          </p:cNvCxnSpPr>
          <p:nvPr/>
        </p:nvCxnSpPr>
        <p:spPr>
          <a:xfrm>
            <a:off x="1927123" y="2426110"/>
            <a:ext cx="655418" cy="1905863"/>
          </a:xfrm>
          <a:prstGeom prst="bentConnector3">
            <a:avLst>
              <a:gd name="adj1" fmla="val 59688"/>
            </a:avLst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56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5" grpId="0"/>
      <p:bldP spid="21" grpId="0" animBg="1"/>
      <p:bldP spid="22" grpId="0" animBg="1"/>
      <p:bldP spid="23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cxnSp>
        <p:nvCxnSpPr>
          <p:cNvPr id="17" name="肘形接點 16"/>
          <p:cNvCxnSpPr>
            <a:stCxn id="9" idx="3"/>
            <a:endCxn id="16" idx="1"/>
          </p:cNvCxnSpPr>
          <p:nvPr/>
        </p:nvCxnSpPr>
        <p:spPr>
          <a:xfrm flipV="1">
            <a:off x="1927123" y="2044814"/>
            <a:ext cx="771241" cy="381296"/>
          </a:xfrm>
          <a:prstGeom prst="bentConnector3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橢圓 17"/>
          <p:cNvSpPr/>
          <p:nvPr/>
        </p:nvSpPr>
        <p:spPr>
          <a:xfrm>
            <a:off x="116076" y="1978571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剪去單一角落矩形 18"/>
          <p:cNvSpPr/>
          <p:nvPr/>
        </p:nvSpPr>
        <p:spPr>
          <a:xfrm>
            <a:off x="2913888" y="2064774"/>
            <a:ext cx="9046464" cy="2324346"/>
          </a:xfrm>
          <a:prstGeom prst="snip1Rect">
            <a:avLst/>
          </a:prstGeom>
          <a:solidFill>
            <a:schemeClr val="bg1">
              <a:alpha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矩形 15"/>
          <p:cNvSpPr/>
          <p:nvPr/>
        </p:nvSpPr>
        <p:spPr>
          <a:xfrm>
            <a:off x="2698364" y="1727822"/>
            <a:ext cx="2455649" cy="633984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家屬關懷慰問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3108960" y="2555907"/>
            <a:ext cx="8851392" cy="1655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zh-TW" altLang="en-US" sz="2800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臺高檢署邢檢察長會同財團法人犯罪被害人保護協會花蓮、臺東、宜蘭、新北分會人員，前往對家屬做適當關懷及協助。</a:t>
            </a:r>
          </a:p>
        </p:txBody>
      </p:sp>
    </p:spTree>
    <p:extLst>
      <p:ext uri="{BB962C8B-B14F-4D97-AF65-F5344CB8AC3E}">
        <p14:creationId xmlns:p14="http://schemas.microsoft.com/office/powerpoint/2010/main" val="116149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29398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3229089" y="137796"/>
            <a:ext cx="7527807" cy="2712499"/>
            <a:chOff x="3249116" y="1263099"/>
            <a:chExt cx="7527807" cy="1177995"/>
          </a:xfrm>
        </p:grpSpPr>
        <p:sp>
          <p:nvSpPr>
            <p:cNvPr id="3" name="剪去單一角落矩形 2"/>
            <p:cNvSpPr/>
            <p:nvPr/>
          </p:nvSpPr>
          <p:spPr>
            <a:xfrm>
              <a:off x="3249116" y="1263099"/>
              <a:ext cx="7527807" cy="1177995"/>
            </a:xfrm>
            <a:prstGeom prst="snip1Rect">
              <a:avLst/>
            </a:prstGeom>
            <a:gradFill>
              <a:gsLst>
                <a:gs pos="0">
                  <a:schemeClr val="accent4">
                    <a:satMod val="103000"/>
                    <a:lumMod val="102000"/>
                    <a:tint val="94000"/>
                    <a:alpha val="13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  <a:alpha val="15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  <a:alpha val="19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3299915" y="1316805"/>
              <a:ext cx="34359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法醫所日夜鑑定</a:t>
              </a: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3331412" y="1563661"/>
              <a:ext cx="7426208" cy="84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700"/>
                </a:lnSpc>
              </a:pP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動員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16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</a:t>
              </a:r>
            </a:p>
            <a:p>
              <a:pPr>
                <a:lnSpc>
                  <a:spcPts val="3700"/>
                </a:lnSpc>
              </a:pP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27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小時（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0403-0730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至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0404-1030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）</a:t>
              </a:r>
            </a:p>
            <a:p>
              <a:pPr>
                <a:lnSpc>
                  <a:spcPts val="3700"/>
                </a:lnSpc>
              </a:pP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完成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129DNA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檢驗（遺體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90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件與家屬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39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件）比中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25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人，提出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44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份報告。</a:t>
              </a:r>
            </a:p>
          </p:txBody>
        </p:sp>
      </p:grpSp>
      <p:grpSp>
        <p:nvGrpSpPr>
          <p:cNvPr id="15" name="群組 14"/>
          <p:cNvGrpSpPr/>
          <p:nvPr/>
        </p:nvGrpSpPr>
        <p:grpSpPr>
          <a:xfrm>
            <a:off x="3229089" y="3003757"/>
            <a:ext cx="7527808" cy="3764981"/>
            <a:chOff x="3229089" y="3003757"/>
            <a:chExt cx="7527808" cy="3764981"/>
          </a:xfrm>
        </p:grpSpPr>
        <p:sp>
          <p:nvSpPr>
            <p:cNvPr id="33" name="剪去單一角落矩形 32"/>
            <p:cNvSpPr/>
            <p:nvPr/>
          </p:nvSpPr>
          <p:spPr>
            <a:xfrm>
              <a:off x="3229089" y="3003757"/>
              <a:ext cx="7527808" cy="3764981"/>
            </a:xfrm>
            <a:prstGeom prst="snip1Rect">
              <a:avLst/>
            </a:prstGeom>
            <a:gradFill>
              <a:gsLst>
                <a:gs pos="0">
                  <a:schemeClr val="accent4">
                    <a:satMod val="103000"/>
                    <a:lumMod val="102000"/>
                    <a:tint val="94000"/>
                    <a:alpha val="13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  <a:alpha val="15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  <a:alpha val="19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3234004" y="3365092"/>
              <a:ext cx="2406939" cy="4458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 smtClean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最新相驗進度</a:t>
              </a:r>
            </a:p>
          </p:txBody>
        </p:sp>
      </p:grp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316413"/>
              </p:ext>
            </p:extLst>
          </p:nvPr>
        </p:nvGraphicFramePr>
        <p:xfrm>
          <a:off x="3353801" y="4047660"/>
          <a:ext cx="7341375" cy="1778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6269">
                  <a:extLst>
                    <a:ext uri="{9D8B030D-6E8A-4147-A177-3AD203B41FA5}">
                      <a16:colId xmlns:a16="http://schemas.microsoft.com/office/drawing/2014/main" val="126023552"/>
                    </a:ext>
                  </a:extLst>
                </a:gridCol>
                <a:gridCol w="1931627">
                  <a:extLst>
                    <a:ext uri="{9D8B030D-6E8A-4147-A177-3AD203B41FA5}">
                      <a16:colId xmlns:a16="http://schemas.microsoft.com/office/drawing/2014/main" val="3376430807"/>
                    </a:ext>
                  </a:extLst>
                </a:gridCol>
                <a:gridCol w="1852344">
                  <a:extLst>
                    <a:ext uri="{9D8B030D-6E8A-4147-A177-3AD203B41FA5}">
                      <a16:colId xmlns:a16="http://schemas.microsoft.com/office/drawing/2014/main" val="2160270088"/>
                    </a:ext>
                  </a:extLst>
                </a:gridCol>
                <a:gridCol w="3011135">
                  <a:extLst>
                    <a:ext uri="{9D8B030D-6E8A-4147-A177-3AD203B41FA5}">
                      <a16:colId xmlns:a16="http://schemas.microsoft.com/office/drawing/2014/main" val="8831337"/>
                    </a:ext>
                  </a:extLst>
                </a:gridCol>
              </a:tblGrid>
              <a:tr h="267263"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 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核發情形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狀態</a:t>
                      </a:r>
                      <a:endParaRPr lang="zh-TW" sz="2000" kern="10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zh-TW" sz="2000" kern="10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216160"/>
                  </a:ext>
                </a:extLst>
              </a:tr>
              <a:tr h="267263">
                <a:tc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一</a:t>
                      </a:r>
                      <a:endParaRPr lang="zh-TW" sz="20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已發相驗屍體證明書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47</a:t>
                      </a:r>
                      <a:r>
                        <a:rPr lang="zh-TW" sz="2000" kern="100" dirty="0" smtClean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5283714"/>
                  </a:ext>
                </a:extLst>
              </a:tr>
              <a:tr h="267263">
                <a:tc rowSpan="2">
                  <a:txBody>
                    <a:bodyPr/>
                    <a:lstStyle/>
                    <a:p>
                      <a:pPr algn="ctr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二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rgbClr val="C00000"/>
                          </a:solidFill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未發相驗屍體證明書</a:t>
                      </a:r>
                      <a:endParaRPr lang="zh-TW" sz="2000" b="1" kern="100" dirty="0">
                        <a:solidFill>
                          <a:srgbClr val="C00000"/>
                        </a:solidFill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外籍無家屬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kern="100" dirty="0" smtClean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sz="2000" kern="100" dirty="0" smtClean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794816"/>
                  </a:ext>
                </a:extLst>
              </a:tr>
              <a:tr h="5345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無名屍待認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8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sz="2000" kern="100" dirty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人（可能是其他死、傷者殘肢，仍在比對中）</a:t>
                      </a:r>
                      <a:endParaRPr lang="zh-TW" sz="2000" kern="100" dirty="0"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06254495"/>
                  </a:ext>
                </a:extLst>
              </a:tr>
            </a:tbl>
          </a:graphicData>
        </a:graphic>
      </p:graphicFrame>
      <p:sp>
        <p:nvSpPr>
          <p:cNvPr id="4" name="向下箭號 3"/>
          <p:cNvSpPr/>
          <p:nvPr/>
        </p:nvSpPr>
        <p:spPr>
          <a:xfrm>
            <a:off x="10079098" y="2404196"/>
            <a:ext cx="378187" cy="1260321"/>
          </a:xfrm>
          <a:prstGeom prst="downArrow">
            <a:avLst/>
          </a:prstGeom>
          <a:effectLst>
            <a:glow rad="101600">
              <a:schemeClr val="bg1"/>
            </a:glow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1481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29398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" name="群組 4"/>
          <p:cNvGrpSpPr/>
          <p:nvPr/>
        </p:nvGrpSpPr>
        <p:grpSpPr>
          <a:xfrm>
            <a:off x="2945625" y="2262625"/>
            <a:ext cx="7527807" cy="2272801"/>
            <a:chOff x="3249116" y="1263099"/>
            <a:chExt cx="7527807" cy="987041"/>
          </a:xfrm>
        </p:grpSpPr>
        <p:sp>
          <p:nvSpPr>
            <p:cNvPr id="3" name="剪去單一角落矩形 2"/>
            <p:cNvSpPr/>
            <p:nvPr/>
          </p:nvSpPr>
          <p:spPr>
            <a:xfrm>
              <a:off x="3249116" y="1263099"/>
              <a:ext cx="7527807" cy="987041"/>
            </a:xfrm>
            <a:prstGeom prst="snip1Rect">
              <a:avLst/>
            </a:prstGeom>
            <a:gradFill>
              <a:gsLst>
                <a:gs pos="0">
                  <a:schemeClr val="accent4">
                    <a:satMod val="103000"/>
                    <a:lumMod val="102000"/>
                    <a:tint val="94000"/>
                    <a:alpha val="13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  <a:alpha val="15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  <a:alpha val="19000"/>
                  </a:schemeClr>
                </a:gs>
              </a:gsLst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0" name="文字方塊 29"/>
            <p:cNvSpPr txBox="1"/>
            <p:nvPr/>
          </p:nvSpPr>
          <p:spPr>
            <a:xfrm>
              <a:off x="3299915" y="1316805"/>
              <a:ext cx="3435996" cy="2272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便利家屬指認</a:t>
              </a:r>
            </a:p>
          </p:txBody>
        </p:sp>
        <p:sp>
          <p:nvSpPr>
            <p:cNvPr id="32" name="文字方塊 31"/>
            <p:cNvSpPr txBox="1"/>
            <p:nvPr/>
          </p:nvSpPr>
          <p:spPr>
            <a:xfrm>
              <a:off x="3331412" y="1563661"/>
              <a:ext cx="7426208" cy="6425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3700"/>
                </a:lnSpc>
              </a:pP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1.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花檢：派員在花蓮殯儀館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24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小時協助指認</a:t>
              </a:r>
            </a:p>
            <a:p>
              <a:pPr>
                <a:lnSpc>
                  <a:spcPts val="3700"/>
                </a:lnSpc>
              </a:pP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2.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北檢：指認中心（目前已有</a:t>
              </a: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2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人使用）</a:t>
              </a:r>
            </a:p>
            <a:p>
              <a:pPr>
                <a:lnSpc>
                  <a:spcPts val="3700"/>
                </a:lnSpc>
              </a:pPr>
              <a:r>
                <a:rPr lang="en-US" altLang="zh-TW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3.</a:t>
              </a:r>
              <a:r>
                <a:rPr lang="zh-TW" altLang="en-US" sz="2800" dirty="0">
                  <a:effectLst>
                    <a:glow rad="317500">
                      <a:schemeClr val="bg1">
                        <a:alpha val="75000"/>
                      </a:schemeClr>
                    </a:glow>
                  </a:effectLst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東檢：指認中心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95437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39177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8762578"/>
              </p:ext>
            </p:extLst>
          </p:nvPr>
        </p:nvGraphicFramePr>
        <p:xfrm>
          <a:off x="2745111" y="1194620"/>
          <a:ext cx="9296400" cy="54864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281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15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41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進駐</a:t>
                      </a:r>
                      <a:r>
                        <a:rPr lang="zh-TW" altLang="zh-TW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現場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  <a:effectLst>
                          <a:glow rad="101600">
                            <a:schemeClr val="bg1">
                              <a:alpha val="85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0" kern="1200" dirty="0" smtClean="0"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花蓮地檢署檢察官於第一時間赴現場指揮處理，封鎖現場追查事故原因。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67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分案調查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  <a:effectLst>
                          <a:glow rad="101600">
                            <a:schemeClr val="bg1">
                              <a:alpha val="85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花蓮地檢署已分案偵辦，並邀集相關機關丶專家等進行蒐證丶調查。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867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證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據保全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  <a:effectLst>
                          <a:glow rad="101600">
                            <a:schemeClr val="bg1">
                              <a:alpha val="85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連日至現場蒐證、相驗及傳喚案相關人，另搜索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處地點，並經被告同意扣得文件</a:t>
                      </a:r>
                      <a:r>
                        <a:rPr lang="en-US" altLang="zh-TW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</a:t>
                      </a:r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批。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296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蒐</a:t>
                      </a:r>
                      <a:r>
                        <a:rPr lang="zh-TW" altLang="en-US" sz="2800" b="1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證搶修</a:t>
                      </a:r>
                      <a:endParaRPr lang="en-US" altLang="zh-TW" sz="2800" b="1" dirty="0" smtClean="0">
                        <a:solidFill>
                          <a:schemeClr val="tx1"/>
                        </a:solidFill>
                        <a:effectLst>
                          <a:glow rad="101600">
                            <a:schemeClr val="bg1">
                              <a:alpha val="85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2800" kern="1200" dirty="0" smtClean="0">
                          <a:solidFill>
                            <a:schemeClr val="tx1"/>
                          </a:solidFill>
                          <a:effectLst>
                            <a:glow rad="101600">
                              <a:schemeClr val="bg1">
                                <a:alpha val="85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目前現場已完成初步蒐證，由鐵路單位進行鐵路搶修以利通車。</a:t>
                      </a:r>
                    </a:p>
                  </a:txBody>
                  <a:tcPr marL="84406" marR="8440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1618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2745111" cy="1917289"/>
          </a:xfrm>
          <a:prstGeom prst="rect">
            <a:avLst/>
          </a:prstGeom>
        </p:spPr>
      </p:pic>
      <p:sp>
        <p:nvSpPr>
          <p:cNvPr id="9" name="圓角矩形 8">
            <a:hlinkClick r:id="rId3" action="ppaction://hlinksldjump"/>
          </p:cNvPr>
          <p:cNvSpPr/>
          <p:nvPr/>
        </p:nvSpPr>
        <p:spPr>
          <a:xfrm>
            <a:off x="157316" y="2064774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因應作為</a:t>
            </a:r>
          </a:p>
        </p:txBody>
      </p:sp>
      <p:sp>
        <p:nvSpPr>
          <p:cNvPr id="10" name="圓角矩形 9">
            <a:hlinkClick r:id="rId4" action="ppaction://hlinksldjump"/>
          </p:cNvPr>
          <p:cNvSpPr/>
          <p:nvPr/>
        </p:nvSpPr>
        <p:spPr>
          <a:xfrm>
            <a:off x="152404" y="3003757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相驗情形</a:t>
            </a:r>
          </a:p>
        </p:txBody>
      </p:sp>
      <p:sp>
        <p:nvSpPr>
          <p:cNvPr id="11" name="圓角矩形 10">
            <a:hlinkClick r:id="rId5" action="ppaction://hlinksldjump"/>
          </p:cNvPr>
          <p:cNvSpPr/>
          <p:nvPr/>
        </p:nvSpPr>
        <p:spPr>
          <a:xfrm>
            <a:off x="152401" y="3977148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蒐證調查</a:t>
            </a:r>
          </a:p>
        </p:txBody>
      </p:sp>
      <p:sp>
        <p:nvSpPr>
          <p:cNvPr id="12" name="圓角矩形 11">
            <a:hlinkClick r:id="" action="ppaction://noaction"/>
          </p:cNvPr>
          <p:cNvSpPr/>
          <p:nvPr/>
        </p:nvSpPr>
        <p:spPr>
          <a:xfrm>
            <a:off x="147489" y="4975123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後續究責</a:t>
            </a:r>
          </a:p>
        </p:txBody>
      </p:sp>
      <p:sp>
        <p:nvSpPr>
          <p:cNvPr id="13" name="圓角矩形 12">
            <a:hlinkClick r:id="" action="ppaction://noaction"/>
          </p:cNvPr>
          <p:cNvSpPr/>
          <p:nvPr/>
        </p:nvSpPr>
        <p:spPr>
          <a:xfrm>
            <a:off x="157315" y="5958349"/>
            <a:ext cx="1769807" cy="722671"/>
          </a:xfrm>
          <a:prstGeom prst="roundRect">
            <a:avLst/>
          </a:prstGeom>
          <a:solidFill>
            <a:srgbClr val="7030A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結語</a:t>
            </a:r>
            <a:endParaRPr lang="zh-TW" altLang="en-US" sz="2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1" t="4883" b="6416"/>
          <a:stretch/>
        </p:blipFill>
        <p:spPr>
          <a:xfrm flipH="1">
            <a:off x="4336026" y="1140542"/>
            <a:ext cx="7836310" cy="5702709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7" cstate="print">
            <a:duotone>
              <a:prstClr val="black"/>
              <a:srgbClr val="4B2866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3797" y="137797"/>
            <a:ext cx="860732" cy="1002746"/>
          </a:xfrm>
          <a:prstGeom prst="rect">
            <a:avLst/>
          </a:prstGeom>
        </p:spPr>
      </p:pic>
      <p:sp>
        <p:nvSpPr>
          <p:cNvPr id="24" name="橢圓 23"/>
          <p:cNvSpPr/>
          <p:nvPr/>
        </p:nvSpPr>
        <p:spPr>
          <a:xfrm>
            <a:off x="116076" y="4908386"/>
            <a:ext cx="307910" cy="30791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709622"/>
              </p:ext>
            </p:extLst>
          </p:nvPr>
        </p:nvGraphicFramePr>
        <p:xfrm>
          <a:off x="2438401" y="2621892"/>
          <a:ext cx="9241028" cy="2232248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425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5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322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dirty="0" smtClean="0"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釐清原因</a:t>
                      </a:r>
                      <a:endParaRPr lang="zh-TW" altLang="en-US" sz="2800" b="1" dirty="0" smtClean="0">
                        <a:solidFill>
                          <a:schemeClr val="tx1"/>
                        </a:solidFill>
                        <a:effectLst>
                          <a:glow rad="101600">
                            <a:schemeClr val="bg1">
                              <a:alpha val="60000"/>
                            </a:schemeClr>
                          </a:glow>
                        </a:effectLs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4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相關行車紀錄等資料刻由專家鑑識中</a:t>
                      </a:r>
                    </a:p>
                    <a:p>
                      <a:pPr marL="514350" marR="0" lvl="0" indent="-514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zh-TW" altLang="en-US" sz="2800" b="1" kern="1200" dirty="0" smtClean="0">
                          <a:solidFill>
                            <a:srgbClr val="C00000"/>
                          </a:solidFill>
                          <a:effectLst>
                            <a:glow rad="101600">
                              <a:schemeClr val="bg1">
                                <a:alpha val="60000"/>
                              </a:schemeClr>
                            </a:glow>
                          </a:effectLs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過失致死罪嫌重大，且有串證逃亡之虞，向法院聲請羈押禁見</a:t>
                      </a:r>
                    </a:p>
                  </a:txBody>
                  <a:tcPr marL="84406" marR="8440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  <a:alpha val="44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523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960</Words>
  <Application>Microsoft Office PowerPoint</Application>
  <PresentationFormat>寬螢幕</PresentationFormat>
  <Paragraphs>155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微軟正黑體</vt:lpstr>
      <vt:lpstr>新細明體</vt:lpstr>
      <vt:lpstr>Arial</vt:lpstr>
      <vt:lpstr>Calibri</vt:lpstr>
      <vt:lpstr>Calibri Light</vt:lpstr>
      <vt:lpstr>Times New Roman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hahaha</dc:creator>
  <cp:lastModifiedBy>高一書</cp:lastModifiedBy>
  <cp:revision>23</cp:revision>
  <dcterms:created xsi:type="dcterms:W3CDTF">2021-04-06T08:11:06Z</dcterms:created>
  <dcterms:modified xsi:type="dcterms:W3CDTF">2021-04-07T01:36:58Z</dcterms:modified>
</cp:coreProperties>
</file>